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68" r:id="rId2"/>
    <p:sldId id="257" r:id="rId3"/>
    <p:sldId id="258" r:id="rId4"/>
    <p:sldId id="269" r:id="rId5"/>
    <p:sldId id="281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78" r:id="rId14"/>
    <p:sldId id="283" r:id="rId15"/>
    <p:sldId id="282" r:id="rId16"/>
    <p:sldId id="266" r:id="rId17"/>
    <p:sldId id="267" r:id="rId18"/>
    <p:sldId id="280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6" d="100"/>
          <a:sy n="206" d="100"/>
        </p:scale>
        <p:origin x="500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09cfe40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09cfe40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291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088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5739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8248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09cfe40f0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09cfe40f0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9dd4a184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9dd4a184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4601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751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7220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671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9dd4a184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9dd4a184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179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sla.com/de_DE/modely/design#overview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konfigurator.meinauto.de/mazda/neuwagen/48-6/angebote/6-kombi/konfigurator/#!/extras/exclusive-line/8846370/10,11/private/32545--287374/984/61c9aa657e74c/cash-purchase/32545--287374/48,0,10000,0,0,0,0,0,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uchen.mobile.de/fahrzeuge/details.html?action=parkItem&amp;id=332186075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uchen.mobile.de/fahrzeuge/details.html?action=parkItem&amp;id=336723447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uchen.mobile.de/fahrzeuge/details.html?action=parkItem&amp;id=327113608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C766A4-C699-464C-846A-431BFE197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Maximus II</a:t>
            </a:r>
          </a:p>
        </p:txBody>
      </p:sp>
    </p:spTree>
    <p:extLst>
      <p:ext uri="{BB962C8B-B14F-4D97-AF65-F5344CB8AC3E}">
        <p14:creationId xmlns:p14="http://schemas.microsoft.com/office/powerpoint/2010/main" val="2317919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Gebrauchter Benziner, Schätzung Kosten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22970.00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136.00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l/100 km                                :     8.00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1.85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 900.00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108000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 Gesamt        Jährlich       Monatlich  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22970.00         3828.33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319.03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21.27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4650.00          775.00           64.58            4.31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816.00          136.00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11.33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0.76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5400.00          900.00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15984.00         2664.00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222.00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14.80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49820.00         8303.33          </a:t>
            </a:r>
            <a:r>
              <a:rPr lang="de-DE" sz="4000" b="1" dirty="0">
                <a:solidFill>
                  <a:srgbClr val="FF0000"/>
                </a:solidFill>
                <a:latin typeface="Consolas" panose="020B0609020204030204" pitchFamily="49" charset="0"/>
              </a:rPr>
              <a:t>691.94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46.14	</a:t>
            </a:r>
            <a:endParaRPr sz="4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Grafik 4" descr="Ein Bild, das Text, Auto enthält.&#10;&#10;Automatisch generierte Beschreibung">
            <a:extLst>
              <a:ext uri="{FF2B5EF4-FFF2-40B4-BE49-F238E27FC236}">
                <a16:creationId xmlns:a16="http://schemas.microsoft.com/office/drawing/2014/main" id="{93775D08-2154-4952-BC96-6C56BDFDE5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8922" y="1076398"/>
            <a:ext cx="2205721" cy="16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6338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Neuer Elektro, Prognose </a:t>
            </a:r>
            <a:r>
              <a:rPr lang="de-DE" dirty="0">
                <a:hlinkClick r:id="rId3"/>
              </a:rPr>
              <a:t>Tesla Model Y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FFC000"/>
                </a:solidFill>
              </a:rPr>
              <a:t>2 Monate</a:t>
            </a: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00B050"/>
                </a:solidFill>
              </a:rPr>
              <a:t>10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FFC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F5685AC-1C78-4257-A91C-FA40FE75067F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90809" y="2143326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2D247C78-74E3-4934-A1AC-AC4476FF378A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90808" y="1249734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FC112B41-DA24-4C27-992D-D9E67C11FB7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89742" y="167815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5E860BB-2CFC-4A4E-80F8-2EDDC42903FE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9983E1D4-F0CF-47B9-B5E3-E0DAC6B2A0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0473" y="2060416"/>
            <a:ext cx="4445808" cy="303976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D98C0ED-539E-4CBC-B4BA-A086E23CE837}"/>
              </a:ext>
            </a:extLst>
          </p:cNvPr>
          <p:cNvSpPr txBox="1"/>
          <p:nvPr/>
        </p:nvSpPr>
        <p:spPr>
          <a:xfrm>
            <a:off x="6800453" y="4445997"/>
            <a:ext cx="2187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Restwert 2032: € 5000,-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4225196" y="1152475"/>
            <a:ext cx="34020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Die Regierung Fördert den Kauf von Elektroautos mit 9000€. Das verringert den Wertverlust.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Die EEG Umlage für Strom wird abgeschafft, das verringert auf lange Sicht die Spritkosten.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Weniger Teile können kaputt gehen, kein Ölwechsel nötig.</a:t>
            </a:r>
          </a:p>
        </p:txBody>
      </p:sp>
    </p:spTree>
    <p:extLst>
      <p:ext uri="{BB962C8B-B14F-4D97-AF65-F5344CB8AC3E}">
        <p14:creationId xmlns:p14="http://schemas.microsoft.com/office/powerpoint/2010/main" val="141020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Neuer Elektro, Schätzung Kosten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  : 45000.00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  :     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kWh/100 km                                :    16.00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[€/kWh]  :     0.30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  :   500.00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  :   180000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  :    10.00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Gesamt      Jährlich     Monatlich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45000.00       4500.00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375.00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25.00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7750.00        775.00         64.58          4.31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0.00          0.00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0.00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5000.00        500.00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41.67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2.78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8640.00        864.00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72.00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4.80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66390.00       6639.00        </a:t>
            </a:r>
            <a:r>
              <a:rPr lang="de-DE" sz="4000" b="1" dirty="0">
                <a:solidFill>
                  <a:srgbClr val="00B050"/>
                </a:solidFill>
                <a:latin typeface="Consolas" panose="020B0609020204030204" pitchFamily="49" charset="0"/>
              </a:rPr>
              <a:t>553.25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*)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36.88	</a:t>
            </a:r>
          </a:p>
        </p:txBody>
      </p:sp>
      <p:sp>
        <p:nvSpPr>
          <p:cNvPr id="4" name="Google Shape;66;p15">
            <a:extLst>
              <a:ext uri="{FF2B5EF4-FFF2-40B4-BE49-F238E27FC236}">
                <a16:creationId xmlns:a16="http://schemas.microsoft.com/office/drawing/2014/main" id="{346838EE-B7AE-4CF9-824A-4E389695020C}"/>
              </a:ext>
            </a:extLst>
          </p:cNvPr>
          <p:cNvSpPr txBox="1"/>
          <p:nvPr/>
        </p:nvSpPr>
        <p:spPr>
          <a:xfrm>
            <a:off x="582149" y="4532825"/>
            <a:ext cx="6426119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*) verringerter Langstreckenkomfort durch 20min Ladestop alle 2-3 Stunden.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8104312-994C-44EF-AA4C-138B1AD1EC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07" t="22406" r="21329" b="28641"/>
          <a:stretch/>
        </p:blipFill>
        <p:spPr>
          <a:xfrm>
            <a:off x="5416062" y="1017725"/>
            <a:ext cx="3286724" cy="160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505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027AD1D5-1A65-4232-B100-FA490B7D1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899"/>
            <a:ext cx="9144000" cy="500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84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Neuer </a:t>
            </a:r>
            <a:r>
              <a:rPr lang="de" dirty="0"/>
              <a:t>Benziner, Prognose </a:t>
            </a:r>
            <a:r>
              <a:rPr lang="de-DE" dirty="0">
                <a:hlinkClick r:id="rId3"/>
              </a:rPr>
              <a:t>Mazda 6</a:t>
            </a:r>
            <a:r>
              <a:rPr lang="de-DE" dirty="0"/>
              <a:t> 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chemeClr val="tx1"/>
                </a:solidFill>
              </a:rPr>
              <a:t>Lieferzeit: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6 Monate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00B050"/>
                </a:solidFill>
              </a:rPr>
              <a:t>10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178020" y="1678158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5320145" y="1152475"/>
            <a:ext cx="342100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Es ist zu erwarten, dass Benzinfahrzeuge in 10 Jahren unverkäuflich sein werden.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Unsere Kosten pro Kilometer werden mit Benzin stark steigen.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Reparaturkosten werden geringer.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Steuern werden geringer.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EBCD716-DDC6-45F2-A52C-F57358E3A8D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087773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01B78C-233D-46F7-B8A0-0E60DF42A4EA}"/>
              </a:ext>
            </a:extLst>
          </p:cNvPr>
          <p:cNvCxnSpPr>
            <a:cxnSpLocks/>
          </p:cNvCxnSpPr>
          <p:nvPr/>
        </p:nvCxnSpPr>
        <p:spPr>
          <a:xfrm flipV="1">
            <a:off x="3179252" y="1249734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3931AA7F-7787-4585-926D-A48732759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9381" y="2971800"/>
            <a:ext cx="5104299" cy="2034801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F55FF45A-5628-44F3-836F-EA975E5C47B0}"/>
              </a:ext>
            </a:extLst>
          </p:cNvPr>
          <p:cNvSpPr txBox="1"/>
          <p:nvPr/>
        </p:nvSpPr>
        <p:spPr>
          <a:xfrm>
            <a:off x="4572000" y="4568875"/>
            <a:ext cx="2187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Restwert 2032: € 3000,-</a:t>
            </a:r>
          </a:p>
        </p:txBody>
      </p:sp>
    </p:spTree>
    <p:extLst>
      <p:ext uri="{BB962C8B-B14F-4D97-AF65-F5344CB8AC3E}">
        <p14:creationId xmlns:p14="http://schemas.microsoft.com/office/powerpoint/2010/main" val="1635382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73BC337-B214-4D54-B4F9-14BDEC486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75" t="14779" r="44436" b="15618"/>
          <a:stretch/>
        </p:blipFill>
        <p:spPr>
          <a:xfrm>
            <a:off x="5563673" y="1017725"/>
            <a:ext cx="3268627" cy="1821555"/>
          </a:xfrm>
          <a:prstGeom prst="rect">
            <a:avLst/>
          </a:prstGeom>
        </p:spPr>
      </p:pic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Neuer Benziner, Schätzung Kosten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26692.00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136.00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l/100 km                                :     8.00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2.00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 900.00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180000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10.00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  Gesamt       Jährlich        Monatlich  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26692.00         2669.20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222.43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14.83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7750.00          775.00           64.58            4.31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1360.00          136.00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11.33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0.76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9000.00          900.00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28800.00         2880.00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240.00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16.00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73602.00         7360.20          </a:t>
            </a:r>
            <a:r>
              <a:rPr lang="de-DE" sz="4000" b="1" dirty="0">
                <a:solidFill>
                  <a:srgbClr val="FF0000"/>
                </a:solidFill>
                <a:latin typeface="Consolas" panose="020B0609020204030204" pitchFamily="49" charset="0"/>
              </a:rPr>
              <a:t>613.35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40.89	</a:t>
            </a:r>
          </a:p>
        </p:txBody>
      </p:sp>
    </p:spTree>
    <p:extLst>
      <p:ext uri="{BB962C8B-B14F-4D97-AF65-F5344CB8AC3E}">
        <p14:creationId xmlns:p14="http://schemas.microsoft.com/office/powerpoint/2010/main" val="1543618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Ä</a:t>
            </a:r>
            <a:r>
              <a:rPr lang="de" dirty="0"/>
              <a:t>lterer gebrauchter Benziner, Prognose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00B050"/>
                </a:solidFill>
              </a:rPr>
              <a:t>Sofort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FF0000"/>
                </a:solidFill>
              </a:rPr>
              <a:t>4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178020" y="1678158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5320145" y="1152475"/>
            <a:ext cx="34210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Da Gebrauchtwägen zur Zeit sehr teuer sind, ist auch der potentielle Wertverlust extrem.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FF0000"/>
                </a:solidFill>
              </a:rPr>
              <a:t>Das 5 (!) Jahre alte Modell kostet neu €29.700!!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Unsere Kosten pro Kilometer werden mit Benzin stark steigen.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Reparaturkosten werden geringer.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Steuern werden geringer.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EBCD716-DDC6-45F2-A52C-F57358E3A8D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087773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01B78C-233D-46F7-B8A0-0E60DF42A4EA}"/>
              </a:ext>
            </a:extLst>
          </p:cNvPr>
          <p:cNvCxnSpPr>
            <a:cxnSpLocks/>
          </p:cNvCxnSpPr>
          <p:nvPr/>
        </p:nvCxnSpPr>
        <p:spPr>
          <a:xfrm flipV="1">
            <a:off x="3179252" y="1249734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fik 10">
            <a:extLst>
              <a:ext uri="{FF2B5EF4-FFF2-40B4-BE49-F238E27FC236}">
                <a16:creationId xmlns:a16="http://schemas.microsoft.com/office/drawing/2014/main" id="{F40393C8-05C3-43B5-B0C1-657C089200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646"/>
          <a:stretch/>
        </p:blipFill>
        <p:spPr>
          <a:xfrm>
            <a:off x="5455426" y="3150562"/>
            <a:ext cx="3150437" cy="1680925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2DF324A-E5B3-4B50-9E3B-895B13E5D099}"/>
              </a:ext>
            </a:extLst>
          </p:cNvPr>
          <p:cNvSpPr txBox="1"/>
          <p:nvPr/>
        </p:nvSpPr>
        <p:spPr>
          <a:xfrm>
            <a:off x="5357801" y="3360393"/>
            <a:ext cx="2187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Restwert 2026: € 4000,-</a:t>
            </a:r>
          </a:p>
        </p:txBody>
      </p:sp>
    </p:spTree>
    <p:extLst>
      <p:ext uri="{BB962C8B-B14F-4D97-AF65-F5344CB8AC3E}">
        <p14:creationId xmlns:p14="http://schemas.microsoft.com/office/powerpoint/2010/main" val="3279854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Älterer </a:t>
            </a:r>
            <a:r>
              <a:rPr lang="de-DE" dirty="0"/>
              <a:t>gebrauchter Benziner, Prognose: </a:t>
            </a:r>
            <a:r>
              <a:rPr lang="de-DE" dirty="0">
                <a:hlinkClick r:id="rId3"/>
              </a:rPr>
              <a:t>Mazda 6</a:t>
            </a:r>
            <a:endParaRPr lang="de-DE"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18980.00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136.00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l/100 km                                :     8.00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1.85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 900.00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 72000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4.00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Gesamt       Jährlich        Monatlich  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18980.00         4745.00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395.42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26.36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3100.00          775.00           64.58            4.31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544.00          136.00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11.33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0.76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3600.00          900.00 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75.00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10656.00         2664.00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222.00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14.80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36880.00         9220.00          </a:t>
            </a:r>
            <a:r>
              <a:rPr lang="de-DE" sz="4000" b="1" dirty="0">
                <a:solidFill>
                  <a:srgbClr val="FF0000"/>
                </a:solidFill>
                <a:latin typeface="Consolas" panose="020B0609020204030204" pitchFamily="49" charset="0"/>
              </a:rPr>
              <a:t>768.33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51.23	</a:t>
            </a:r>
            <a:endParaRPr sz="4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258A05-9DA5-4DF3-98E5-B65A234C7A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00" t="34810" r="21748" b="5195"/>
          <a:stretch/>
        </p:blipFill>
        <p:spPr>
          <a:xfrm>
            <a:off x="6004346" y="1083843"/>
            <a:ext cx="2455451" cy="161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229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715C3-42D7-414A-A17F-AAAF2F432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Vergleiche Barzahlung/Leasing</a:t>
            </a:r>
          </a:p>
        </p:txBody>
      </p:sp>
    </p:spTree>
    <p:extLst>
      <p:ext uri="{BB962C8B-B14F-4D97-AF65-F5344CB8AC3E}">
        <p14:creationId xmlns:p14="http://schemas.microsoft.com/office/powerpoint/2010/main" val="20240410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5C1B2AD-2F9A-482A-A2E4-9B47F4EF8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105" y="975848"/>
            <a:ext cx="5891157" cy="283885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9956D931-2E3F-4187-8826-B9B70CEA8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" y="975848"/>
            <a:ext cx="7249438" cy="28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533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Kostenfaktoren am PKW</a:t>
            </a: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216742" y="1152475"/>
            <a:ext cx="461555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Wertverlust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Kaufpreis minus Verkaufspreis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Kraftstoffe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Summe aller Tankstellenbesuche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Wartung und Reparatur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Reguläre Wartungsarbeiten (Ölwechsel, etc)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Reparaturen Aufgrund technischer Defekte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Unfallschäden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Versicherung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Jährlicher Versicherungsbeitrag 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Mobilitäts-Service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 dirty="0">
                <a:solidFill>
                  <a:schemeClr val="tx1"/>
                </a:solidFill>
              </a:rPr>
              <a:t>Steuern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 dirty="0">
                <a:solidFill>
                  <a:schemeClr val="bg1">
                    <a:lumMod val="65000"/>
                  </a:schemeClr>
                </a:solidFill>
              </a:rPr>
              <a:t>Jährliche KFZ-Steuer</a:t>
            </a:r>
            <a:endParaRPr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CD50C250-DA2B-4810-BDE9-BABAD4DC4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47" y="929845"/>
            <a:ext cx="4401867" cy="3660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D813473-9EBA-453C-A9A3-BF48360E0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408" y="744181"/>
            <a:ext cx="5631592" cy="281047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0C03262-F107-45D7-9A19-ADE1FD5CD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8932"/>
            <a:ext cx="7200000" cy="291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46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8D0DC3D-372C-4A57-97EA-20EA329CF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356" y="749148"/>
            <a:ext cx="5702643" cy="279118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DF6BD599-2B23-4F08-98BD-DB1A04BCE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9147"/>
            <a:ext cx="7200000" cy="287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05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A5268572-08FF-46F2-BB34-05B09702B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6802" y="760856"/>
            <a:ext cx="5687197" cy="2882698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55104448-1239-49A2-99F1-7B690DEF8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0856"/>
            <a:ext cx="7200000" cy="285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796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8ABA7365-CFAC-4741-976B-9E5D061682BE}"/>
              </a:ext>
            </a:extLst>
          </p:cNvPr>
          <p:cNvSpPr/>
          <p:nvPr/>
        </p:nvSpPr>
        <p:spPr>
          <a:xfrm>
            <a:off x="3626708" y="2875325"/>
            <a:ext cx="756851" cy="1257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Gesamtkosten Maximus</a:t>
            </a:r>
            <a:endParaRPr dirty="0"/>
          </a:p>
        </p:txBody>
      </p:sp>
      <p:sp>
        <p:nvSpPr>
          <p:cNvPr id="66" name="Google Shape;66;p15"/>
          <p:cNvSpPr txBox="1"/>
          <p:nvPr/>
        </p:nvSpPr>
        <p:spPr>
          <a:xfrm>
            <a:off x="582150" y="4532825"/>
            <a:ext cx="428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*) bei € 1500 Schrottwert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287383" y="1116425"/>
            <a:ext cx="547704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15403.00*)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230.00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   l/100 km                             :     6.38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1.19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2000.00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26000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178100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6.85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endParaRPr lang="de-DE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endParaRPr lang="de-DE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Gesamt      Jährlich     Monatlich        pro KM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15403.00       2248.61        187.38          8.65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5308.75        775.00         64.58          2.98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1575.50        230.00         19.17          0.88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13700.00       2000.00        166.67          7.69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13521.71       1973.97        164.50          7.59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49508.96       7227.59        </a:t>
            </a:r>
            <a:r>
              <a:rPr lang="de-DE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602.30</a:t>
            </a:r>
            <a:r>
              <a:rPr lang="de-DE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  27.80</a:t>
            </a:r>
          </a:p>
        </p:txBody>
      </p:sp>
      <p:pic>
        <p:nvPicPr>
          <p:cNvPr id="5" name="Google Shape;54;p13">
            <a:extLst>
              <a:ext uri="{FF2B5EF4-FFF2-40B4-BE49-F238E27FC236}">
                <a16:creationId xmlns:a16="http://schemas.microsoft.com/office/drawing/2014/main" id="{09549B0E-C509-4A6C-8126-DD7053750DA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31758"/>
          <a:stretch/>
        </p:blipFill>
        <p:spPr>
          <a:xfrm>
            <a:off x="6029924" y="445025"/>
            <a:ext cx="2659350" cy="1982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FCBF45-5B97-4750-BF93-BEA8BD93D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Monatliche Kosten Maximus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6784DA1F-FF44-4223-AE08-E127C7956D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1"/>
          <a:stretch/>
        </p:blipFill>
        <p:spPr bwMode="auto">
          <a:xfrm>
            <a:off x="249381" y="1017725"/>
            <a:ext cx="8520599" cy="388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818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12F35B-BBC6-4111-9DBB-482FD195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Optionen</a:t>
            </a:r>
          </a:p>
        </p:txBody>
      </p:sp>
    </p:spTree>
    <p:extLst>
      <p:ext uri="{BB962C8B-B14F-4D97-AF65-F5344CB8AC3E}">
        <p14:creationId xmlns:p14="http://schemas.microsoft.com/office/powerpoint/2010/main" val="2034629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Optionen für neues Auto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852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Barkauf</a:t>
            </a:r>
          </a:p>
          <a:p>
            <a:pPr lvl="1" indent="-342900"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Gebrauchter Diesel 	6 	Jahre Haltedauer</a:t>
            </a:r>
            <a:endParaRPr dirty="0">
              <a:solidFill>
                <a:schemeClr val="tx1"/>
              </a:solidFill>
            </a:endParaRPr>
          </a:p>
          <a:p>
            <a:pPr lvl="1" indent="-342900"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Gebrauchter Benziner 	6 	Jahre Haltedauer</a:t>
            </a:r>
            <a:endParaRPr dirty="0">
              <a:solidFill>
                <a:schemeClr val="tx1"/>
              </a:solidFill>
            </a:endParaRPr>
          </a:p>
          <a:p>
            <a:pPr lvl="1" indent="-342900"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Neues Elektroauto 	10 	Jahre Haltedauer</a:t>
            </a:r>
          </a:p>
          <a:p>
            <a:pPr lvl="1" indent="-342900"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Neuer Benziner 	10 	Jahre Haltedauer</a:t>
            </a:r>
          </a:p>
          <a:p>
            <a:pPr lvl="1" indent="-342900"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Älterer gebrauchter Benziner 	4 	Jahre Haltedauer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tabLst>
                <a:tab pos="3672000" algn="r"/>
                <a:tab pos="3816000" algn="l"/>
              </a:tabLst>
            </a:pPr>
            <a:r>
              <a:rPr lang="de" dirty="0">
                <a:solidFill>
                  <a:schemeClr val="tx1"/>
                </a:solidFill>
              </a:rPr>
              <a:t>Leasing?</a:t>
            </a:r>
          </a:p>
        </p:txBody>
      </p:sp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4B92C42-A06C-45F5-A14B-E2C0930AF2E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16424" y="3790434"/>
            <a:ext cx="8520600" cy="1010165"/>
          </a:xfrm>
        </p:spPr>
        <p:txBody>
          <a:bodyPr>
            <a:normAutofit/>
          </a:bodyPr>
          <a:lstStyle/>
          <a:p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Alle Kalkulationen werden mit 18 tkm Jahresfahrleistung durchgeführt. Das Entspricht unserer Fahrleistung seit der Pandemie.</a:t>
            </a:r>
          </a:p>
          <a:p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Annahme Diesel: 1,65 €/l</a:t>
            </a:r>
          </a:p>
          <a:p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Annahme Benzin: 1,85 €/l</a:t>
            </a:r>
          </a:p>
          <a:p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Annahme Strom: 0,30 €/kWh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Gebrauchter Diesel, Prognose: </a:t>
            </a:r>
            <a:r>
              <a:rPr lang="de-DE" dirty="0">
                <a:hlinkClick r:id="rId3"/>
              </a:rPr>
              <a:t>Mercedes-Benz C 220d T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00B050"/>
                </a:solidFill>
              </a:rPr>
              <a:t>Sofort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FFC000"/>
                </a:solidFill>
              </a:rPr>
              <a:t>6 Jahre</a:t>
            </a:r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484952" y="1699846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10A81472-D55C-4D6A-A30F-F7BB59C59385}"/>
              </a:ext>
            </a:extLst>
          </p:cNvPr>
          <p:cNvCxnSpPr>
            <a:cxnSpLocks/>
          </p:cNvCxnSpPr>
          <p:nvPr/>
        </p:nvCxnSpPr>
        <p:spPr>
          <a:xfrm flipV="1">
            <a:off x="3484952" y="1271422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F5685AC-1C78-4257-A91C-FA40FE75067F}"/>
              </a:ext>
            </a:extLst>
          </p:cNvPr>
          <p:cNvCxnSpPr>
            <a:cxnSpLocks/>
          </p:cNvCxnSpPr>
          <p:nvPr/>
        </p:nvCxnSpPr>
        <p:spPr>
          <a:xfrm rot="5400000" flipV="1">
            <a:off x="3484952" y="2107814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484952" y="2517265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E28CED0A-5140-4A2C-AB52-59A82234E58F}"/>
              </a:ext>
            </a:extLst>
          </p:cNvPr>
          <p:cNvCxnSpPr>
            <a:cxnSpLocks/>
          </p:cNvCxnSpPr>
          <p:nvPr/>
        </p:nvCxnSpPr>
        <p:spPr>
          <a:xfrm rot="5400000" flipV="1">
            <a:off x="3484952" y="2920113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7D44860-09E5-492E-8E92-471E9084DFC2}"/>
              </a:ext>
            </a:extLst>
          </p:cNvPr>
          <p:cNvSpPr txBox="1"/>
          <p:nvPr/>
        </p:nvSpPr>
        <p:spPr>
          <a:xfrm>
            <a:off x="5857276" y="1152475"/>
            <a:ext cx="28838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Die Bundesregierung macht Diesel immer unattraktiver.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Durch die steigenden Steuern auf Diesel, wird auch der Wertverlust von Dieseln steigen.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EEE349B-871F-49E4-BF30-BF9377263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0724" y="2821474"/>
            <a:ext cx="4581576" cy="140227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733A6400-21BA-4F04-8000-314626D2B32B}"/>
              </a:ext>
            </a:extLst>
          </p:cNvPr>
          <p:cNvSpPr txBox="1"/>
          <p:nvPr/>
        </p:nvSpPr>
        <p:spPr>
          <a:xfrm>
            <a:off x="6541512" y="3683248"/>
            <a:ext cx="27246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Restwert 2028: € 5000,-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Gebrauchter Diesel, Schätzung Kosten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81725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Wertverlust, einmalig                                : 23890.00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Versicherungskosten, jährlich                        :   775.00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Steuern, jährlich                                    :   230.00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Verbrauch in l/100 km                                :     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Durchschnittlicher Spritpreis über Haltedauer [€/l]  :     1.65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Reparatur und Wartungskosten, jährlich               :  1800.00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Jahreslaufleistung [tkm]                             :    18000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Gesamtlaufleistung [tkm]                             :   108000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Haltedauer in Jahren                                 :     6.00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endParaRPr lang="de-DE" sz="40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  Gesamt       Jährlich        Monatlich          pro KM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Wertverlust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23890.00         3981.67          </a:t>
            </a:r>
            <a:r>
              <a:rPr lang="de-DE" sz="4000" dirty="0">
                <a:solidFill>
                  <a:srgbClr val="FF0000"/>
                </a:solidFill>
                <a:latin typeface="Consolas" panose="020B0609020204030204" pitchFamily="49" charset="0"/>
              </a:rPr>
              <a:t>331.81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22.12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Versicherung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4650.00          775.00           64.58            4.31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Steuern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1380.00          230.00           19.17            1.28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Reparaturen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10800.00         1800.00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150.00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10.00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</a:t>
            </a:r>
            <a:r>
              <a:rPr lang="de-DE" sz="4000" b="1" dirty="0">
                <a:solidFill>
                  <a:schemeClr val="tx1"/>
                </a:solidFill>
                <a:latin typeface="Consolas" panose="020B0609020204030204" pitchFamily="49" charset="0"/>
              </a:rPr>
              <a:t>Verbrauch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10692.00         1782.00          </a:t>
            </a:r>
            <a:r>
              <a:rPr lang="de-DE" sz="4000" dirty="0">
                <a:solidFill>
                  <a:srgbClr val="00B050"/>
                </a:solidFill>
                <a:latin typeface="Consolas" panose="020B0609020204030204" pitchFamily="49" charset="0"/>
              </a:rPr>
              <a:t>148.50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9.90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------------------------------------------------------------------------------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      51412.00         8568.67          </a:t>
            </a:r>
            <a:r>
              <a:rPr lang="de-DE" sz="4000" b="1" dirty="0">
                <a:solidFill>
                  <a:srgbClr val="FF0000"/>
                </a:solidFill>
                <a:latin typeface="Consolas" panose="020B0609020204030204" pitchFamily="49" charset="0"/>
              </a:rPr>
              <a:t>714.06</a:t>
            </a:r>
            <a:r>
              <a:rPr lang="de-DE" sz="4000" dirty="0">
                <a:solidFill>
                  <a:schemeClr val="tx1"/>
                </a:solidFill>
                <a:latin typeface="Consolas" panose="020B0609020204030204" pitchFamily="49" charset="0"/>
              </a:rPr>
              <a:t>           47.60</a:t>
            </a:r>
            <a:endParaRPr sz="4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951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Gebrauchter Benziner, Prognose: </a:t>
            </a:r>
            <a:r>
              <a:rPr lang="fr-FR" dirty="0">
                <a:hlinkClick r:id="rId3"/>
              </a:rPr>
              <a:t>Mercedes Benz C 200 T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Wertverlust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Kraftstoffe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Wartung/Reparatur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Versicherung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Steuern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Lieferzeit: </a:t>
            </a:r>
            <a:r>
              <a:rPr lang="de-DE" dirty="0">
                <a:solidFill>
                  <a:srgbClr val="00B050"/>
                </a:solidFill>
              </a:rPr>
              <a:t>Sofort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-DE" dirty="0">
                <a:solidFill>
                  <a:schemeClr val="tx1"/>
                </a:solidFill>
              </a:rPr>
              <a:t>Haltedauer: </a:t>
            </a:r>
            <a:r>
              <a:rPr lang="de-DE" dirty="0">
                <a:solidFill>
                  <a:srgbClr val="FFC000"/>
                </a:solidFill>
              </a:rPr>
              <a:t>6 Jahre</a:t>
            </a:r>
          </a:p>
          <a:p>
            <a:pPr>
              <a:lnSpc>
                <a:spcPct val="150000"/>
              </a:lnSpc>
            </a:pPr>
            <a:endParaRPr lang="de-DE" dirty="0">
              <a:solidFill>
                <a:srgbClr val="00B05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de-DE" dirty="0"/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7794FD3B-6383-4424-B699-DF14A1549650}"/>
              </a:ext>
            </a:extLst>
          </p:cNvPr>
          <p:cNvCxnSpPr>
            <a:cxnSpLocks/>
          </p:cNvCxnSpPr>
          <p:nvPr/>
        </p:nvCxnSpPr>
        <p:spPr>
          <a:xfrm flipV="1">
            <a:off x="3178020" y="1678158"/>
            <a:ext cx="0" cy="4284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F5685AC-1C78-4257-A91C-FA40FE75067F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90809" y="2143326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3E76258-AB23-4C6D-BAD3-6E8EE207E628}"/>
              </a:ext>
            </a:extLst>
          </p:cNvPr>
          <p:cNvCxnSpPr>
            <a:cxnSpLocks/>
          </p:cNvCxnSpPr>
          <p:nvPr/>
        </p:nvCxnSpPr>
        <p:spPr>
          <a:xfrm rot="5400000" flipV="1">
            <a:off x="3190808" y="2510870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F2FAE94-BCFF-4297-9F48-708CD8D915CD}"/>
              </a:ext>
            </a:extLst>
          </p:cNvPr>
          <p:cNvCxnSpPr>
            <a:cxnSpLocks/>
          </p:cNvCxnSpPr>
          <p:nvPr/>
        </p:nvCxnSpPr>
        <p:spPr>
          <a:xfrm rot="5400000" flipV="1">
            <a:off x="3184415" y="1263957"/>
            <a:ext cx="0" cy="42842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8CDB4F7-47F3-4613-91AD-7E47F32FA317}"/>
              </a:ext>
            </a:extLst>
          </p:cNvPr>
          <p:cNvSpPr txBox="1"/>
          <p:nvPr/>
        </p:nvSpPr>
        <p:spPr>
          <a:xfrm>
            <a:off x="5857276" y="1152475"/>
            <a:ext cx="28838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FF0000"/>
                </a:solidFill>
              </a:rPr>
              <a:t>Unsere Kosten pro Kilometer werden mit Benzin stark steigen.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B050"/>
                </a:solidFill>
              </a:rPr>
              <a:t>Reparaturkosten werden geringer, Steuern werden geringer.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FDAE716-B05B-4C38-994F-E18183DED8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8020" y="2931968"/>
            <a:ext cx="0" cy="428424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:a16="http://schemas.microsoft.com/office/drawing/2014/main" id="{47C36AAB-7892-42D3-8565-403D765F9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3050" y="3050777"/>
            <a:ext cx="4189249" cy="936918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55BC7420-4926-4126-9C9F-61F7832BAFE4}"/>
              </a:ext>
            </a:extLst>
          </p:cNvPr>
          <p:cNvSpPr txBox="1"/>
          <p:nvPr/>
        </p:nvSpPr>
        <p:spPr>
          <a:xfrm>
            <a:off x="6737674" y="3766656"/>
            <a:ext cx="27246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Restwert 2028: € 7000,-</a:t>
            </a:r>
          </a:p>
        </p:txBody>
      </p:sp>
    </p:spTree>
    <p:extLst>
      <p:ext uri="{BB962C8B-B14F-4D97-AF65-F5344CB8AC3E}">
        <p14:creationId xmlns:p14="http://schemas.microsoft.com/office/powerpoint/2010/main" val="162474298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595959"/>
    </a:dk2>
    <a:lt2>
      <a:srgbClr val="EEEEEE"/>
    </a:lt2>
    <a:accent1>
      <a:srgbClr val="4285F4"/>
    </a:accent1>
    <a:accent2>
      <a:srgbClr val="212121"/>
    </a:accent2>
    <a:accent3>
      <a:srgbClr val="78909C"/>
    </a:accent3>
    <a:accent4>
      <a:srgbClr val="FFAB40"/>
    </a:accent4>
    <a:accent5>
      <a:srgbClr val="0097A7"/>
    </a:accent5>
    <a:accent6>
      <a:srgbClr val="EEFF41"/>
    </a:accent6>
    <a:hlink>
      <a:srgbClr val="0097A7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1073</Words>
  <Application>Microsoft Office PowerPoint</Application>
  <PresentationFormat>Bildschirmpräsentation (16:9)</PresentationFormat>
  <Paragraphs>213</Paragraphs>
  <Slides>22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5" baseType="lpstr">
      <vt:lpstr>Arial</vt:lpstr>
      <vt:lpstr>Consolas</vt:lpstr>
      <vt:lpstr>Simple Light</vt:lpstr>
      <vt:lpstr>Maximus II</vt:lpstr>
      <vt:lpstr>Kostenfaktoren am PKW</vt:lpstr>
      <vt:lpstr>Gesamtkosten Maximus</vt:lpstr>
      <vt:lpstr>Monatliche Kosten Maximus</vt:lpstr>
      <vt:lpstr>Optionen</vt:lpstr>
      <vt:lpstr>Optionen für neues Auto</vt:lpstr>
      <vt:lpstr>Gebrauchter Diesel, Prognose: Mercedes-Benz C 220d T</vt:lpstr>
      <vt:lpstr>Gebrauchter Diesel, Schätzung Kosten</vt:lpstr>
      <vt:lpstr>Gebrauchter Benziner, Prognose: Mercedes Benz C 200 T</vt:lpstr>
      <vt:lpstr>Gebrauchter Benziner, Schätzung Kosten</vt:lpstr>
      <vt:lpstr>Neuer Elektro, Prognose Tesla Model Y</vt:lpstr>
      <vt:lpstr>Neuer Elektro, Schätzung Kosten</vt:lpstr>
      <vt:lpstr>PowerPoint-Präsentation</vt:lpstr>
      <vt:lpstr>Neuer Benziner, Prognose Mazda 6 </vt:lpstr>
      <vt:lpstr>Neuer Benziner, Schätzung Kosten</vt:lpstr>
      <vt:lpstr>Älterer gebrauchter Benziner, Prognose</vt:lpstr>
      <vt:lpstr>Älterer gebrauchter Benziner, Prognose: Mazda 6</vt:lpstr>
      <vt:lpstr>Vergleiche Barzahlung/Leasing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Lippe Grzegorz (AS/ENS-W)</dc:creator>
  <cp:lastModifiedBy>Grzegorz Lippe</cp:lastModifiedBy>
  <cp:revision>39</cp:revision>
  <dcterms:modified xsi:type="dcterms:W3CDTF">2021-12-28T15:16:38Z</dcterms:modified>
</cp:coreProperties>
</file>